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8" r:id="rId2"/>
  </p:sldMasterIdLst>
  <p:notesMasterIdLst>
    <p:notesMasterId r:id="rId15"/>
  </p:notesMasterIdLst>
  <p:sldIdLst>
    <p:sldId id="262" r:id="rId3"/>
    <p:sldId id="272" r:id="rId4"/>
    <p:sldId id="268" r:id="rId5"/>
    <p:sldId id="273" r:id="rId6"/>
    <p:sldId id="274" r:id="rId7"/>
    <p:sldId id="275" r:id="rId8"/>
    <p:sldId id="260" r:id="rId9"/>
    <p:sldId id="267" r:id="rId10"/>
    <p:sldId id="257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3" autoAdjust="0"/>
    <p:restoredTop sz="94660"/>
  </p:normalViewPr>
  <p:slideViewPr>
    <p:cSldViewPr snapToGrid="0">
      <p:cViewPr varScale="1">
        <p:scale>
          <a:sx n="71" d="100"/>
          <a:sy n="71" d="100"/>
        </p:scale>
        <p:origin x="43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7F7755-9183-46C5-A44B-FCE3D82CD239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C054F67A-BD5D-4CD5-A701-C0F3E2B64C7C}">
      <dgm:prSet/>
      <dgm:spPr/>
      <dgm:t>
        <a:bodyPr/>
        <a:lstStyle/>
        <a:p>
          <a:pPr rtl="0"/>
          <a:r>
            <a:rPr lang="en-US" baseline="0" smtClean="0"/>
            <a:t>Single-region South American</a:t>
          </a:r>
          <a:endParaRPr lang="en-US"/>
        </a:p>
      </dgm:t>
    </dgm:pt>
    <dgm:pt modelId="{66189160-4DD0-48CB-87E7-7E97D860EB98}" type="parTrans" cxnId="{660CB9CB-9CD9-47C6-8FFC-F72AEE4950A1}">
      <dgm:prSet/>
      <dgm:spPr/>
      <dgm:t>
        <a:bodyPr/>
        <a:lstStyle/>
        <a:p>
          <a:endParaRPr lang="en-US"/>
        </a:p>
      </dgm:t>
    </dgm:pt>
    <dgm:pt modelId="{333557AD-EBC4-4586-8192-191E897E4B1B}" type="sibTrans" cxnId="{660CB9CB-9CD9-47C6-8FFC-F72AEE4950A1}">
      <dgm:prSet/>
      <dgm:spPr/>
      <dgm:t>
        <a:bodyPr/>
        <a:lstStyle/>
        <a:p>
          <a:endParaRPr lang="en-US"/>
        </a:p>
      </dgm:t>
    </dgm:pt>
    <dgm:pt modelId="{FEC803EA-2B64-4EB6-8ADC-BC8D55F3E657}">
      <dgm:prSet/>
      <dgm:spPr/>
      <dgm:t>
        <a:bodyPr/>
        <a:lstStyle/>
        <a:p>
          <a:pPr rtl="0"/>
          <a:r>
            <a:rPr lang="en-US" baseline="0" smtClean="0"/>
            <a:t>Brazilian Bourbon Santos</a:t>
          </a:r>
          <a:endParaRPr lang="en-US"/>
        </a:p>
      </dgm:t>
    </dgm:pt>
    <dgm:pt modelId="{79833252-D054-486E-978F-3007EBDD35F5}" type="parTrans" cxnId="{688314B6-AB6E-4BB3-AFA5-7A076BBDF40E}">
      <dgm:prSet/>
      <dgm:spPr/>
      <dgm:t>
        <a:bodyPr/>
        <a:lstStyle/>
        <a:p>
          <a:endParaRPr lang="en-US"/>
        </a:p>
      </dgm:t>
    </dgm:pt>
    <dgm:pt modelId="{D98942D5-D6DC-46D1-8EF6-76CA5E805216}" type="sibTrans" cxnId="{688314B6-AB6E-4BB3-AFA5-7A076BBDF40E}">
      <dgm:prSet/>
      <dgm:spPr/>
      <dgm:t>
        <a:bodyPr/>
        <a:lstStyle/>
        <a:p>
          <a:endParaRPr lang="en-US"/>
        </a:p>
      </dgm:t>
    </dgm:pt>
    <dgm:pt modelId="{B119BCD5-AF4B-4588-B5D0-8A928CA301CF}">
      <dgm:prSet/>
      <dgm:spPr/>
      <dgm:t>
        <a:bodyPr/>
        <a:lstStyle/>
        <a:p>
          <a:pPr rtl="0"/>
          <a:r>
            <a:rPr lang="en-US" baseline="0" smtClean="0"/>
            <a:t>Colombian Bogota Supremo</a:t>
          </a:r>
          <a:endParaRPr lang="en-US"/>
        </a:p>
      </dgm:t>
    </dgm:pt>
    <dgm:pt modelId="{C8F7BFB9-9F93-4B85-AAF1-65DCDB18200D}" type="parTrans" cxnId="{CDA26226-AE4A-4713-9413-4E75D8B9DFAC}">
      <dgm:prSet/>
      <dgm:spPr/>
      <dgm:t>
        <a:bodyPr/>
        <a:lstStyle/>
        <a:p>
          <a:endParaRPr lang="en-US"/>
        </a:p>
      </dgm:t>
    </dgm:pt>
    <dgm:pt modelId="{15877E3D-EDD7-44FB-AABC-A9C246750729}" type="sibTrans" cxnId="{CDA26226-AE4A-4713-9413-4E75D8B9DFAC}">
      <dgm:prSet/>
      <dgm:spPr/>
      <dgm:t>
        <a:bodyPr/>
        <a:lstStyle/>
        <a:p>
          <a:endParaRPr lang="en-US"/>
        </a:p>
      </dgm:t>
    </dgm:pt>
    <dgm:pt modelId="{EE7B90B8-172B-4570-BAB9-47BE827F8B8C}">
      <dgm:prSet/>
      <dgm:spPr/>
      <dgm:t>
        <a:bodyPr/>
        <a:lstStyle/>
        <a:p>
          <a:pPr rtl="0"/>
          <a:r>
            <a:rPr lang="en-US" baseline="0" dirty="0" smtClean="0"/>
            <a:t>Costa Rican </a:t>
          </a:r>
          <a:r>
            <a:rPr lang="en-US" baseline="0" dirty="0" err="1" smtClean="0"/>
            <a:t>Tarrazu</a:t>
          </a:r>
          <a:endParaRPr lang="en-US" dirty="0"/>
        </a:p>
      </dgm:t>
    </dgm:pt>
    <dgm:pt modelId="{A1A0EEF3-E332-4F0E-BE23-443149F75E51}" type="parTrans" cxnId="{5DCCC22A-D364-4A6A-8F4D-4A7A948635B4}">
      <dgm:prSet/>
      <dgm:spPr/>
      <dgm:t>
        <a:bodyPr/>
        <a:lstStyle/>
        <a:p>
          <a:endParaRPr lang="en-US"/>
        </a:p>
      </dgm:t>
    </dgm:pt>
    <dgm:pt modelId="{6734DFCE-071B-474A-97D6-9C821DC3AB15}" type="sibTrans" cxnId="{5DCCC22A-D364-4A6A-8F4D-4A7A948635B4}">
      <dgm:prSet/>
      <dgm:spPr/>
      <dgm:t>
        <a:bodyPr/>
        <a:lstStyle/>
        <a:p>
          <a:endParaRPr lang="en-US"/>
        </a:p>
      </dgm:t>
    </dgm:pt>
    <dgm:pt modelId="{7FF05558-A8B5-464C-A034-B830833AE45D}">
      <dgm:prSet/>
      <dgm:spPr/>
      <dgm:t>
        <a:bodyPr/>
        <a:lstStyle/>
        <a:p>
          <a:pPr rtl="0"/>
          <a:r>
            <a:rPr lang="en-US" baseline="0" smtClean="0"/>
            <a:t>Guatemalan Coban</a:t>
          </a:r>
          <a:endParaRPr lang="en-US"/>
        </a:p>
      </dgm:t>
    </dgm:pt>
    <dgm:pt modelId="{6732361A-9C92-4946-A940-7515A36D77A5}" type="parTrans" cxnId="{CDF270F5-C24F-4FBA-A221-B758B65D4523}">
      <dgm:prSet/>
      <dgm:spPr/>
      <dgm:t>
        <a:bodyPr/>
        <a:lstStyle/>
        <a:p>
          <a:endParaRPr lang="en-US"/>
        </a:p>
      </dgm:t>
    </dgm:pt>
    <dgm:pt modelId="{09E204E3-B4D5-4BBF-B5FF-57A923DADC7F}" type="sibTrans" cxnId="{CDF270F5-C24F-4FBA-A221-B758B65D4523}">
      <dgm:prSet/>
      <dgm:spPr/>
      <dgm:t>
        <a:bodyPr/>
        <a:lstStyle/>
        <a:p>
          <a:endParaRPr lang="en-US"/>
        </a:p>
      </dgm:t>
    </dgm:pt>
    <dgm:pt modelId="{090D0556-0447-4FDA-9F16-D258C262C980}">
      <dgm:prSet/>
      <dgm:spPr/>
      <dgm:t>
        <a:bodyPr/>
        <a:lstStyle/>
        <a:p>
          <a:pPr rtl="0"/>
          <a:r>
            <a:rPr lang="en-US" baseline="0" smtClean="0"/>
            <a:t>Peruvian Organic</a:t>
          </a:r>
          <a:endParaRPr lang="en-US"/>
        </a:p>
      </dgm:t>
    </dgm:pt>
    <dgm:pt modelId="{8B4CFE6D-57C8-4630-A81B-D8B8EB205C00}" type="parTrans" cxnId="{7D4A4789-F122-4E84-BD27-45AA7CF7709C}">
      <dgm:prSet/>
      <dgm:spPr/>
      <dgm:t>
        <a:bodyPr/>
        <a:lstStyle/>
        <a:p>
          <a:endParaRPr lang="en-US"/>
        </a:p>
      </dgm:t>
    </dgm:pt>
    <dgm:pt modelId="{D17AD9AB-F6EB-4035-9201-6B2AB67D8FA1}" type="sibTrans" cxnId="{7D4A4789-F122-4E84-BD27-45AA7CF7709C}">
      <dgm:prSet/>
      <dgm:spPr/>
      <dgm:t>
        <a:bodyPr/>
        <a:lstStyle/>
        <a:p>
          <a:endParaRPr lang="en-US"/>
        </a:p>
      </dgm:t>
    </dgm:pt>
    <dgm:pt modelId="{F85DA5A5-93AE-46CF-837D-94D99A536A5F}">
      <dgm:prSet/>
      <dgm:spPr/>
      <dgm:t>
        <a:bodyPr/>
        <a:lstStyle/>
        <a:p>
          <a:pPr rtl="0"/>
          <a:r>
            <a:rPr lang="en-US" baseline="0" smtClean="0"/>
            <a:t>Blends</a:t>
          </a:r>
          <a:endParaRPr lang="en-US"/>
        </a:p>
      </dgm:t>
    </dgm:pt>
    <dgm:pt modelId="{DFE10C57-60C6-42AF-BBA9-B4C3D288B9F9}" type="parTrans" cxnId="{541B468E-19AC-4374-A2AF-7404CC1C6BD5}">
      <dgm:prSet/>
      <dgm:spPr/>
      <dgm:t>
        <a:bodyPr/>
        <a:lstStyle/>
        <a:p>
          <a:endParaRPr lang="en-US"/>
        </a:p>
      </dgm:t>
    </dgm:pt>
    <dgm:pt modelId="{E273AB56-2341-4FC6-927E-241A281B0D3F}" type="sibTrans" cxnId="{541B468E-19AC-4374-A2AF-7404CC1C6BD5}">
      <dgm:prSet/>
      <dgm:spPr/>
      <dgm:t>
        <a:bodyPr/>
        <a:lstStyle/>
        <a:p>
          <a:endParaRPr lang="en-US"/>
        </a:p>
      </dgm:t>
    </dgm:pt>
    <dgm:pt modelId="{FAADE027-6AD6-492C-9277-AB2D00E7A35F}">
      <dgm:prSet/>
      <dgm:spPr/>
      <dgm:t>
        <a:bodyPr/>
        <a:lstStyle/>
        <a:p>
          <a:pPr rtl="0"/>
          <a:r>
            <a:rPr lang="en-US" baseline="0" smtClean="0"/>
            <a:t>Phoenix Roast</a:t>
          </a:r>
          <a:endParaRPr lang="en-US"/>
        </a:p>
      </dgm:t>
    </dgm:pt>
    <dgm:pt modelId="{040E07D1-1A6B-4EA7-A571-67EA0076939C}" type="parTrans" cxnId="{619B106F-4C20-48ED-8457-D5FC7DCE0633}">
      <dgm:prSet/>
      <dgm:spPr/>
      <dgm:t>
        <a:bodyPr/>
        <a:lstStyle/>
        <a:p>
          <a:endParaRPr lang="en-US"/>
        </a:p>
      </dgm:t>
    </dgm:pt>
    <dgm:pt modelId="{1D96E478-9D1E-4C72-9AC9-69D07A8688FF}" type="sibTrans" cxnId="{619B106F-4C20-48ED-8457-D5FC7DCE0633}">
      <dgm:prSet/>
      <dgm:spPr/>
      <dgm:t>
        <a:bodyPr/>
        <a:lstStyle/>
        <a:p>
          <a:endParaRPr lang="en-US"/>
        </a:p>
      </dgm:t>
    </dgm:pt>
    <dgm:pt modelId="{8E1F274F-9DA5-46F5-93B3-FC6C73625C32}">
      <dgm:prSet/>
      <dgm:spPr/>
      <dgm:t>
        <a:bodyPr/>
        <a:lstStyle/>
        <a:p>
          <a:pPr rtl="0"/>
          <a:r>
            <a:rPr lang="en-US" baseline="0" smtClean="0"/>
            <a:t>Tucana Roast</a:t>
          </a:r>
          <a:endParaRPr lang="en-US"/>
        </a:p>
      </dgm:t>
    </dgm:pt>
    <dgm:pt modelId="{F259ACFE-38E1-4664-ACFA-BC0CC784D186}" type="parTrans" cxnId="{20CC1676-409C-45EC-AD5B-C82FD9866235}">
      <dgm:prSet/>
      <dgm:spPr/>
      <dgm:t>
        <a:bodyPr/>
        <a:lstStyle/>
        <a:p>
          <a:endParaRPr lang="en-US"/>
        </a:p>
      </dgm:t>
    </dgm:pt>
    <dgm:pt modelId="{646B5CD4-E69E-45CC-B979-6BD792019F77}" type="sibTrans" cxnId="{20CC1676-409C-45EC-AD5B-C82FD9866235}">
      <dgm:prSet/>
      <dgm:spPr/>
      <dgm:t>
        <a:bodyPr/>
        <a:lstStyle/>
        <a:p>
          <a:endParaRPr lang="en-US"/>
        </a:p>
      </dgm:t>
    </dgm:pt>
    <dgm:pt modelId="{ACB5BA3D-6A10-45E3-9879-F116B43A0CFD}" type="pres">
      <dgm:prSet presAssocID="{277F7755-9183-46C5-A44B-FCE3D82CD2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801CDD-59A3-4029-B482-9B4326722161}" type="pres">
      <dgm:prSet presAssocID="{C054F67A-BD5D-4CD5-A701-C0F3E2B64C7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52BAF-50E4-4DB4-884B-312AF58275F6}" type="pres">
      <dgm:prSet presAssocID="{C054F67A-BD5D-4CD5-A701-C0F3E2B64C7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736C3-EFEB-4D5E-9337-3DCC6417FC6A}" type="pres">
      <dgm:prSet presAssocID="{F85DA5A5-93AE-46CF-837D-94D99A536A5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3693F-77A3-442C-8225-E1762B48C318}" type="pres">
      <dgm:prSet presAssocID="{F85DA5A5-93AE-46CF-837D-94D99A536A5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DCC736-82A1-4687-A078-BCA205FBFD2D}" type="presOf" srcId="{277F7755-9183-46C5-A44B-FCE3D82CD239}" destId="{ACB5BA3D-6A10-45E3-9879-F116B43A0CFD}" srcOrd="0" destOrd="0" presId="urn:microsoft.com/office/officeart/2005/8/layout/vList2"/>
    <dgm:cxn modelId="{688314B6-AB6E-4BB3-AFA5-7A076BBDF40E}" srcId="{C054F67A-BD5D-4CD5-A701-C0F3E2B64C7C}" destId="{FEC803EA-2B64-4EB6-8ADC-BC8D55F3E657}" srcOrd="0" destOrd="0" parTransId="{79833252-D054-486E-978F-3007EBDD35F5}" sibTransId="{D98942D5-D6DC-46D1-8EF6-76CA5E805216}"/>
    <dgm:cxn modelId="{619B106F-4C20-48ED-8457-D5FC7DCE0633}" srcId="{F85DA5A5-93AE-46CF-837D-94D99A536A5F}" destId="{FAADE027-6AD6-492C-9277-AB2D00E7A35F}" srcOrd="0" destOrd="0" parTransId="{040E07D1-1A6B-4EA7-A571-67EA0076939C}" sibTransId="{1D96E478-9D1E-4C72-9AC9-69D07A8688FF}"/>
    <dgm:cxn modelId="{CDA26226-AE4A-4713-9413-4E75D8B9DFAC}" srcId="{C054F67A-BD5D-4CD5-A701-C0F3E2B64C7C}" destId="{B119BCD5-AF4B-4588-B5D0-8A928CA301CF}" srcOrd="1" destOrd="0" parTransId="{C8F7BFB9-9F93-4B85-AAF1-65DCDB18200D}" sibTransId="{15877E3D-EDD7-44FB-AABC-A9C246750729}"/>
    <dgm:cxn modelId="{660CB9CB-9CD9-47C6-8FFC-F72AEE4950A1}" srcId="{277F7755-9183-46C5-A44B-FCE3D82CD239}" destId="{C054F67A-BD5D-4CD5-A701-C0F3E2B64C7C}" srcOrd="0" destOrd="0" parTransId="{66189160-4DD0-48CB-87E7-7E97D860EB98}" sibTransId="{333557AD-EBC4-4586-8192-191E897E4B1B}"/>
    <dgm:cxn modelId="{15D45314-5DF7-4CA9-81E3-B872BE26F3AB}" type="presOf" srcId="{090D0556-0447-4FDA-9F16-D258C262C980}" destId="{E2652BAF-50E4-4DB4-884B-312AF58275F6}" srcOrd="0" destOrd="4" presId="urn:microsoft.com/office/officeart/2005/8/layout/vList2"/>
    <dgm:cxn modelId="{F103E549-4296-49DC-A2A6-B18CDB3D9B3F}" type="presOf" srcId="{8E1F274F-9DA5-46F5-93B3-FC6C73625C32}" destId="{1C83693F-77A3-442C-8225-E1762B48C318}" srcOrd="0" destOrd="1" presId="urn:microsoft.com/office/officeart/2005/8/layout/vList2"/>
    <dgm:cxn modelId="{7D4A4789-F122-4E84-BD27-45AA7CF7709C}" srcId="{C054F67A-BD5D-4CD5-A701-C0F3E2B64C7C}" destId="{090D0556-0447-4FDA-9F16-D258C262C980}" srcOrd="4" destOrd="0" parTransId="{8B4CFE6D-57C8-4630-A81B-D8B8EB205C00}" sibTransId="{D17AD9AB-F6EB-4035-9201-6B2AB67D8FA1}"/>
    <dgm:cxn modelId="{62642892-115E-47D5-8029-2B3F52A4B0AF}" type="presOf" srcId="{FAADE027-6AD6-492C-9277-AB2D00E7A35F}" destId="{1C83693F-77A3-442C-8225-E1762B48C318}" srcOrd="0" destOrd="0" presId="urn:microsoft.com/office/officeart/2005/8/layout/vList2"/>
    <dgm:cxn modelId="{5DCCC22A-D364-4A6A-8F4D-4A7A948635B4}" srcId="{C054F67A-BD5D-4CD5-A701-C0F3E2B64C7C}" destId="{EE7B90B8-172B-4570-BAB9-47BE827F8B8C}" srcOrd="2" destOrd="0" parTransId="{A1A0EEF3-E332-4F0E-BE23-443149F75E51}" sibTransId="{6734DFCE-071B-474A-97D6-9C821DC3AB15}"/>
    <dgm:cxn modelId="{D28B5B00-4397-4DDB-8AEA-44204925E83E}" type="presOf" srcId="{C054F67A-BD5D-4CD5-A701-C0F3E2B64C7C}" destId="{C2801CDD-59A3-4029-B482-9B4326722161}" srcOrd="0" destOrd="0" presId="urn:microsoft.com/office/officeart/2005/8/layout/vList2"/>
    <dgm:cxn modelId="{C6CFB6F4-A8DD-4EE6-B110-68C8F4309C37}" type="presOf" srcId="{7FF05558-A8B5-464C-A034-B830833AE45D}" destId="{E2652BAF-50E4-4DB4-884B-312AF58275F6}" srcOrd="0" destOrd="3" presId="urn:microsoft.com/office/officeart/2005/8/layout/vList2"/>
    <dgm:cxn modelId="{20CC1676-409C-45EC-AD5B-C82FD9866235}" srcId="{F85DA5A5-93AE-46CF-837D-94D99A536A5F}" destId="{8E1F274F-9DA5-46F5-93B3-FC6C73625C32}" srcOrd="1" destOrd="0" parTransId="{F259ACFE-38E1-4664-ACFA-BC0CC784D186}" sibTransId="{646B5CD4-E69E-45CC-B979-6BD792019F77}"/>
    <dgm:cxn modelId="{869423F1-B78D-4E0B-B22E-F2C1571982A5}" type="presOf" srcId="{F85DA5A5-93AE-46CF-837D-94D99A536A5F}" destId="{F6E736C3-EFEB-4D5E-9337-3DCC6417FC6A}" srcOrd="0" destOrd="0" presId="urn:microsoft.com/office/officeart/2005/8/layout/vList2"/>
    <dgm:cxn modelId="{8A454389-1460-435F-9671-64B321F89FD0}" type="presOf" srcId="{EE7B90B8-172B-4570-BAB9-47BE827F8B8C}" destId="{E2652BAF-50E4-4DB4-884B-312AF58275F6}" srcOrd="0" destOrd="2" presId="urn:microsoft.com/office/officeart/2005/8/layout/vList2"/>
    <dgm:cxn modelId="{CDF270F5-C24F-4FBA-A221-B758B65D4523}" srcId="{C054F67A-BD5D-4CD5-A701-C0F3E2B64C7C}" destId="{7FF05558-A8B5-464C-A034-B830833AE45D}" srcOrd="3" destOrd="0" parTransId="{6732361A-9C92-4946-A940-7515A36D77A5}" sibTransId="{09E204E3-B4D5-4BBF-B5FF-57A923DADC7F}"/>
    <dgm:cxn modelId="{40D5A0EA-0C14-45E1-BF3A-95B16DF3C4F1}" type="presOf" srcId="{FEC803EA-2B64-4EB6-8ADC-BC8D55F3E657}" destId="{E2652BAF-50E4-4DB4-884B-312AF58275F6}" srcOrd="0" destOrd="0" presId="urn:microsoft.com/office/officeart/2005/8/layout/vList2"/>
    <dgm:cxn modelId="{541B468E-19AC-4374-A2AF-7404CC1C6BD5}" srcId="{277F7755-9183-46C5-A44B-FCE3D82CD239}" destId="{F85DA5A5-93AE-46CF-837D-94D99A536A5F}" srcOrd="1" destOrd="0" parTransId="{DFE10C57-60C6-42AF-BBA9-B4C3D288B9F9}" sibTransId="{E273AB56-2341-4FC6-927E-241A281B0D3F}"/>
    <dgm:cxn modelId="{FFB47734-9658-4CB2-8831-538C29AE83C2}" type="presOf" srcId="{B119BCD5-AF4B-4588-B5D0-8A928CA301CF}" destId="{E2652BAF-50E4-4DB4-884B-312AF58275F6}" srcOrd="0" destOrd="1" presId="urn:microsoft.com/office/officeart/2005/8/layout/vList2"/>
    <dgm:cxn modelId="{27C095F7-F131-4A3E-B2F8-BD321370E123}" type="presParOf" srcId="{ACB5BA3D-6A10-45E3-9879-F116B43A0CFD}" destId="{C2801CDD-59A3-4029-B482-9B4326722161}" srcOrd="0" destOrd="0" presId="urn:microsoft.com/office/officeart/2005/8/layout/vList2"/>
    <dgm:cxn modelId="{00E58B8F-4CDA-461F-9D0A-F152C0D71C83}" type="presParOf" srcId="{ACB5BA3D-6A10-45E3-9879-F116B43A0CFD}" destId="{E2652BAF-50E4-4DB4-884B-312AF58275F6}" srcOrd="1" destOrd="0" presId="urn:microsoft.com/office/officeart/2005/8/layout/vList2"/>
    <dgm:cxn modelId="{27E00CDB-0D09-4026-811D-BD4CB62F5292}" type="presParOf" srcId="{ACB5BA3D-6A10-45E3-9879-F116B43A0CFD}" destId="{F6E736C3-EFEB-4D5E-9337-3DCC6417FC6A}" srcOrd="2" destOrd="0" presId="urn:microsoft.com/office/officeart/2005/8/layout/vList2"/>
    <dgm:cxn modelId="{40E88F4E-051C-4B60-B9CE-DE4B2C9834EF}" type="presParOf" srcId="{ACB5BA3D-6A10-45E3-9879-F116B43A0CFD}" destId="{1C83693F-77A3-442C-8225-E1762B48C31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E39679-E973-4083-95BE-5E928BB7B589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4E6E1DD-2701-491A-9D55-543A1FFD29F5}">
      <dgm:prSet/>
      <dgm:spPr/>
      <dgm:t>
        <a:bodyPr/>
        <a:lstStyle/>
        <a:p>
          <a:pPr rtl="0"/>
          <a:r>
            <a:rPr lang="en-US" baseline="0" dirty="0" smtClean="0"/>
            <a:t>Future Prospects </a:t>
          </a:r>
          <a:endParaRPr lang="en-US" dirty="0"/>
        </a:p>
      </dgm:t>
    </dgm:pt>
    <dgm:pt modelId="{9C891DB0-84AF-4432-BDA9-513D5F0A53CE}" type="parTrans" cxnId="{7DA382D7-A36A-4360-999E-DAE677068E70}">
      <dgm:prSet/>
      <dgm:spPr/>
      <dgm:t>
        <a:bodyPr/>
        <a:lstStyle/>
        <a:p>
          <a:endParaRPr lang="en-US"/>
        </a:p>
      </dgm:t>
    </dgm:pt>
    <dgm:pt modelId="{1B16BB16-3195-42E2-BE36-90DCA882CDF8}" type="sibTrans" cxnId="{7DA382D7-A36A-4360-999E-DAE677068E70}">
      <dgm:prSet/>
      <dgm:spPr/>
      <dgm:t>
        <a:bodyPr/>
        <a:lstStyle/>
        <a:p>
          <a:endParaRPr lang="en-US"/>
        </a:p>
      </dgm:t>
    </dgm:pt>
    <dgm:pt modelId="{E6DB1A68-9677-408F-99B0-F644443BD1C8}">
      <dgm:prSet/>
      <dgm:spPr/>
      <dgm:t>
        <a:bodyPr/>
        <a:lstStyle/>
        <a:p>
          <a:pPr rtl="0"/>
          <a:r>
            <a:rPr lang="en-US" baseline="0" dirty="0" smtClean="0"/>
            <a:t>Immediate</a:t>
          </a:r>
          <a:endParaRPr lang="en-US" dirty="0"/>
        </a:p>
      </dgm:t>
    </dgm:pt>
    <dgm:pt modelId="{A1A3FE8B-72E4-4AAB-9584-5A845E2D703E}" type="parTrans" cxnId="{B1C3C0FF-0891-4758-87B7-2EA8E947820A}">
      <dgm:prSet/>
      <dgm:spPr/>
      <dgm:t>
        <a:bodyPr/>
        <a:lstStyle/>
        <a:p>
          <a:endParaRPr lang="en-US"/>
        </a:p>
      </dgm:t>
    </dgm:pt>
    <dgm:pt modelId="{4547C67F-8B6F-4A1E-8EC6-FD40D4F62AF4}" type="sibTrans" cxnId="{B1C3C0FF-0891-4758-87B7-2EA8E947820A}">
      <dgm:prSet/>
      <dgm:spPr/>
      <dgm:t>
        <a:bodyPr/>
        <a:lstStyle/>
        <a:p>
          <a:endParaRPr lang="en-US"/>
        </a:p>
      </dgm:t>
    </dgm:pt>
    <dgm:pt modelId="{5C80B787-7815-468F-B074-90A56A88C360}">
      <dgm:prSet/>
      <dgm:spPr/>
      <dgm:t>
        <a:bodyPr/>
        <a:lstStyle/>
        <a:p>
          <a:pPr rtl="0"/>
          <a:r>
            <a:rPr lang="en-US" baseline="0" smtClean="0"/>
            <a:t>Long term</a:t>
          </a:r>
          <a:endParaRPr lang="en-US"/>
        </a:p>
      </dgm:t>
    </dgm:pt>
    <dgm:pt modelId="{AF056F39-695B-4C32-8AF7-9562500B2A9C}" type="parTrans" cxnId="{4E40B2F8-A9FD-4919-B0BE-260270ECD9E2}">
      <dgm:prSet/>
      <dgm:spPr/>
      <dgm:t>
        <a:bodyPr/>
        <a:lstStyle/>
        <a:p>
          <a:endParaRPr lang="en-US"/>
        </a:p>
      </dgm:t>
    </dgm:pt>
    <dgm:pt modelId="{389AA369-0B89-43DF-A196-F0EFFE96721A}" type="sibTrans" cxnId="{4E40B2F8-A9FD-4919-B0BE-260270ECD9E2}">
      <dgm:prSet/>
      <dgm:spPr/>
      <dgm:t>
        <a:bodyPr/>
        <a:lstStyle/>
        <a:p>
          <a:endParaRPr lang="en-US"/>
        </a:p>
      </dgm:t>
    </dgm:pt>
    <dgm:pt modelId="{7F8CA4F9-3595-4DB1-8D30-615B8C01A2BE}">
      <dgm:prSet/>
      <dgm:spPr/>
      <dgm:t>
        <a:bodyPr/>
        <a:lstStyle/>
        <a:p>
          <a:pPr rtl="0"/>
          <a:r>
            <a:rPr lang="en-US" dirty="0" smtClean="0"/>
            <a:t>2015 Sales by region and product</a:t>
          </a:r>
          <a:endParaRPr lang="en-US" dirty="0"/>
        </a:p>
      </dgm:t>
    </dgm:pt>
    <dgm:pt modelId="{17F32DF4-6F83-4A19-92B4-CD4726CEE95D}" type="parTrans" cxnId="{CD3F0D51-C7E7-4F10-9C8E-2C08C73A0AC3}">
      <dgm:prSet/>
      <dgm:spPr/>
      <dgm:t>
        <a:bodyPr/>
        <a:lstStyle/>
        <a:p>
          <a:endParaRPr lang="en-US"/>
        </a:p>
      </dgm:t>
    </dgm:pt>
    <dgm:pt modelId="{4754DA02-C830-457C-ADC2-7AB194A71D7C}" type="sibTrans" cxnId="{CD3F0D51-C7E7-4F10-9C8E-2C08C73A0AC3}">
      <dgm:prSet/>
      <dgm:spPr/>
      <dgm:t>
        <a:bodyPr/>
        <a:lstStyle/>
        <a:p>
          <a:endParaRPr lang="en-US"/>
        </a:p>
      </dgm:t>
    </dgm:pt>
    <dgm:pt modelId="{B1C5C086-7010-491D-9CA2-19A39E9BB88C}" type="pres">
      <dgm:prSet presAssocID="{2FE39679-E973-4083-95BE-5E928BB7B5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D12417-0DEE-40F5-B59F-3CE39FBB98A0}" type="pres">
      <dgm:prSet presAssocID="{7F8CA4F9-3595-4DB1-8D30-615B8C01A2B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7E518-13CA-4C54-864C-E878528C26AA}" type="pres">
      <dgm:prSet presAssocID="{4754DA02-C830-457C-ADC2-7AB194A71D7C}" presName="spacer" presStyleCnt="0"/>
      <dgm:spPr/>
    </dgm:pt>
    <dgm:pt modelId="{E50E5BE7-F89E-4CE4-BBFC-7DB4AD9AE532}" type="pres">
      <dgm:prSet presAssocID="{E4E6E1DD-2701-491A-9D55-543A1FFD29F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704AC-9A97-4A5B-97DD-7332C8994A20}" type="pres">
      <dgm:prSet presAssocID="{E4E6E1DD-2701-491A-9D55-543A1FFD29F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3F0D51-C7E7-4F10-9C8E-2C08C73A0AC3}" srcId="{2FE39679-E973-4083-95BE-5E928BB7B589}" destId="{7F8CA4F9-3595-4DB1-8D30-615B8C01A2BE}" srcOrd="0" destOrd="0" parTransId="{17F32DF4-6F83-4A19-92B4-CD4726CEE95D}" sibTransId="{4754DA02-C830-457C-ADC2-7AB194A71D7C}"/>
    <dgm:cxn modelId="{133546FC-F78B-49D5-A15E-0EED14B333D8}" type="presOf" srcId="{5C80B787-7815-468F-B074-90A56A88C360}" destId="{04E704AC-9A97-4A5B-97DD-7332C8994A20}" srcOrd="0" destOrd="1" presId="urn:microsoft.com/office/officeart/2005/8/layout/vList2"/>
    <dgm:cxn modelId="{EAD59939-0B21-47D4-BAB0-D6D14958B60B}" type="presOf" srcId="{E4E6E1DD-2701-491A-9D55-543A1FFD29F5}" destId="{E50E5BE7-F89E-4CE4-BBFC-7DB4AD9AE532}" srcOrd="0" destOrd="0" presId="urn:microsoft.com/office/officeart/2005/8/layout/vList2"/>
    <dgm:cxn modelId="{A990DBC2-6D1B-499E-9654-435D28F7C801}" type="presOf" srcId="{2FE39679-E973-4083-95BE-5E928BB7B589}" destId="{B1C5C086-7010-491D-9CA2-19A39E9BB88C}" srcOrd="0" destOrd="0" presId="urn:microsoft.com/office/officeart/2005/8/layout/vList2"/>
    <dgm:cxn modelId="{541CCF24-A90B-4DD8-9769-0AF533E4A99B}" type="presOf" srcId="{E6DB1A68-9677-408F-99B0-F644443BD1C8}" destId="{04E704AC-9A97-4A5B-97DD-7332C8994A20}" srcOrd="0" destOrd="0" presId="urn:microsoft.com/office/officeart/2005/8/layout/vList2"/>
    <dgm:cxn modelId="{7DA382D7-A36A-4360-999E-DAE677068E70}" srcId="{2FE39679-E973-4083-95BE-5E928BB7B589}" destId="{E4E6E1DD-2701-491A-9D55-543A1FFD29F5}" srcOrd="1" destOrd="0" parTransId="{9C891DB0-84AF-4432-BDA9-513D5F0A53CE}" sibTransId="{1B16BB16-3195-42E2-BE36-90DCA882CDF8}"/>
    <dgm:cxn modelId="{D6ABBCB3-931F-492D-BC5A-089CCA4D6C23}" type="presOf" srcId="{7F8CA4F9-3595-4DB1-8D30-615B8C01A2BE}" destId="{34D12417-0DEE-40F5-B59F-3CE39FBB98A0}" srcOrd="0" destOrd="0" presId="urn:microsoft.com/office/officeart/2005/8/layout/vList2"/>
    <dgm:cxn modelId="{4E40B2F8-A9FD-4919-B0BE-260270ECD9E2}" srcId="{E4E6E1DD-2701-491A-9D55-543A1FFD29F5}" destId="{5C80B787-7815-468F-B074-90A56A88C360}" srcOrd="1" destOrd="0" parTransId="{AF056F39-695B-4C32-8AF7-9562500B2A9C}" sibTransId="{389AA369-0B89-43DF-A196-F0EFFE96721A}"/>
    <dgm:cxn modelId="{B1C3C0FF-0891-4758-87B7-2EA8E947820A}" srcId="{E4E6E1DD-2701-491A-9D55-543A1FFD29F5}" destId="{E6DB1A68-9677-408F-99B0-F644443BD1C8}" srcOrd="0" destOrd="0" parTransId="{A1A3FE8B-72E4-4AAB-9584-5A845E2D703E}" sibTransId="{4547C67F-8B6F-4A1E-8EC6-FD40D4F62AF4}"/>
    <dgm:cxn modelId="{8E36FD7B-FFC3-4BE9-AABC-7C0D138BED3E}" type="presParOf" srcId="{B1C5C086-7010-491D-9CA2-19A39E9BB88C}" destId="{34D12417-0DEE-40F5-B59F-3CE39FBB98A0}" srcOrd="0" destOrd="0" presId="urn:microsoft.com/office/officeart/2005/8/layout/vList2"/>
    <dgm:cxn modelId="{23FFDD0A-11D7-4C04-A79B-0B51C7D1A773}" type="presParOf" srcId="{B1C5C086-7010-491D-9CA2-19A39E9BB88C}" destId="{EA27E518-13CA-4C54-864C-E878528C26AA}" srcOrd="1" destOrd="0" presId="urn:microsoft.com/office/officeart/2005/8/layout/vList2"/>
    <dgm:cxn modelId="{884EF73E-2872-4A8B-9997-C012C813C8B6}" type="presParOf" srcId="{B1C5C086-7010-491D-9CA2-19A39E9BB88C}" destId="{E50E5BE7-F89E-4CE4-BBFC-7DB4AD9AE532}" srcOrd="2" destOrd="0" presId="urn:microsoft.com/office/officeart/2005/8/layout/vList2"/>
    <dgm:cxn modelId="{F84E3602-3ADD-4632-BA99-73B5258D6724}" type="presParOf" srcId="{B1C5C086-7010-491D-9CA2-19A39E9BB88C}" destId="{04E704AC-9A97-4A5B-97DD-7332C8994A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01CDD-59A3-4029-B482-9B4326722161}">
      <dsp:nvSpPr>
        <dsp:cNvPr id="0" name=""/>
        <dsp:cNvSpPr/>
      </dsp:nvSpPr>
      <dsp:spPr>
        <a:xfrm>
          <a:off x="0" y="66271"/>
          <a:ext cx="10363826" cy="6388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baseline="0" smtClean="0"/>
            <a:t>Single-region South American</a:t>
          </a:r>
          <a:endParaRPr lang="en-US" sz="2800" kern="1200"/>
        </a:p>
      </dsp:txBody>
      <dsp:txXfrm>
        <a:off x="31185" y="97456"/>
        <a:ext cx="10301456" cy="576449"/>
      </dsp:txXfrm>
    </dsp:sp>
    <dsp:sp modelId="{E2652BAF-50E4-4DB4-884B-312AF58275F6}">
      <dsp:nvSpPr>
        <dsp:cNvPr id="0" name=""/>
        <dsp:cNvSpPr/>
      </dsp:nvSpPr>
      <dsp:spPr>
        <a:xfrm>
          <a:off x="0" y="705091"/>
          <a:ext cx="10363826" cy="1709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Brazilian Bourbon Santos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Colombian Bogota Supremo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dirty="0" smtClean="0"/>
            <a:t>Costa Rican </a:t>
          </a:r>
          <a:r>
            <a:rPr lang="en-US" sz="2200" kern="1200" baseline="0" dirty="0" err="1" smtClean="0"/>
            <a:t>Tarrazu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Guatemalan Coban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Peruvian Organic</a:t>
          </a:r>
          <a:endParaRPr lang="en-US" sz="2200" kern="1200"/>
        </a:p>
      </dsp:txBody>
      <dsp:txXfrm>
        <a:off x="0" y="705091"/>
        <a:ext cx="10363826" cy="1709820"/>
      </dsp:txXfrm>
    </dsp:sp>
    <dsp:sp modelId="{F6E736C3-EFEB-4D5E-9337-3DCC6417FC6A}">
      <dsp:nvSpPr>
        <dsp:cNvPr id="0" name=""/>
        <dsp:cNvSpPr/>
      </dsp:nvSpPr>
      <dsp:spPr>
        <a:xfrm>
          <a:off x="0" y="2414911"/>
          <a:ext cx="10363826" cy="638819"/>
        </a:xfrm>
        <a:prstGeom prst="roundRect">
          <a:avLst/>
        </a:prstGeom>
        <a:gradFill rotWithShape="0">
          <a:gsLst>
            <a:gs pos="0">
              <a:schemeClr val="accent4">
                <a:hueOff val="-989414"/>
                <a:satOff val="-5690"/>
                <a:lumOff val="-451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-989414"/>
                <a:satOff val="-5690"/>
                <a:lumOff val="-451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-989414"/>
                <a:satOff val="-5690"/>
                <a:lumOff val="-451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baseline="0" smtClean="0"/>
            <a:t>Blends</a:t>
          </a:r>
          <a:endParaRPr lang="en-US" sz="2800" kern="1200"/>
        </a:p>
      </dsp:txBody>
      <dsp:txXfrm>
        <a:off x="31185" y="2446096"/>
        <a:ext cx="10301456" cy="576449"/>
      </dsp:txXfrm>
    </dsp:sp>
    <dsp:sp modelId="{1C83693F-77A3-442C-8225-E1762B48C318}">
      <dsp:nvSpPr>
        <dsp:cNvPr id="0" name=""/>
        <dsp:cNvSpPr/>
      </dsp:nvSpPr>
      <dsp:spPr>
        <a:xfrm>
          <a:off x="0" y="3053731"/>
          <a:ext cx="10363826" cy="681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Phoenix Roast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baseline="0" smtClean="0"/>
            <a:t>Tucana Roast</a:t>
          </a:r>
          <a:endParaRPr lang="en-US" sz="2200" kern="1200"/>
        </a:p>
      </dsp:txBody>
      <dsp:txXfrm>
        <a:off x="0" y="3053731"/>
        <a:ext cx="10363826" cy="6810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12417-0DEE-40F5-B59F-3CE39FBB98A0}">
      <dsp:nvSpPr>
        <dsp:cNvPr id="0" name=""/>
        <dsp:cNvSpPr/>
      </dsp:nvSpPr>
      <dsp:spPr>
        <a:xfrm>
          <a:off x="0" y="28482"/>
          <a:ext cx="10058399" cy="12232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2015 Sales by region and product</a:t>
          </a:r>
          <a:endParaRPr lang="en-US" sz="5100" kern="1200" dirty="0"/>
        </a:p>
      </dsp:txBody>
      <dsp:txXfrm>
        <a:off x="59713" y="88195"/>
        <a:ext cx="9938973" cy="1103809"/>
      </dsp:txXfrm>
    </dsp:sp>
    <dsp:sp modelId="{E50E5BE7-F89E-4CE4-BBFC-7DB4AD9AE532}">
      <dsp:nvSpPr>
        <dsp:cNvPr id="0" name=""/>
        <dsp:cNvSpPr/>
      </dsp:nvSpPr>
      <dsp:spPr>
        <a:xfrm>
          <a:off x="0" y="1398597"/>
          <a:ext cx="10058399" cy="1223235"/>
        </a:xfrm>
        <a:prstGeom prst="roundRect">
          <a:avLst/>
        </a:prstGeom>
        <a:gradFill rotWithShape="0">
          <a:gsLst>
            <a:gs pos="0">
              <a:schemeClr val="accent4">
                <a:hueOff val="7484979"/>
                <a:satOff val="-41387"/>
                <a:lumOff val="-3529"/>
                <a:alphaOff val="0"/>
                <a:shade val="85000"/>
                <a:satMod val="130000"/>
              </a:schemeClr>
            </a:gs>
            <a:gs pos="34000">
              <a:schemeClr val="accent4">
                <a:hueOff val="7484979"/>
                <a:satOff val="-41387"/>
                <a:lumOff val="-3529"/>
                <a:alphaOff val="0"/>
                <a:shade val="87000"/>
                <a:satMod val="125000"/>
              </a:schemeClr>
            </a:gs>
            <a:gs pos="70000">
              <a:schemeClr val="accent4">
                <a:hueOff val="7484979"/>
                <a:satOff val="-41387"/>
                <a:lumOff val="-3529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4">
                <a:hueOff val="7484979"/>
                <a:satOff val="-41387"/>
                <a:lumOff val="-3529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baseline="0" dirty="0" smtClean="0"/>
            <a:t>Future Prospects </a:t>
          </a:r>
          <a:endParaRPr lang="en-US" sz="5100" kern="1200" dirty="0"/>
        </a:p>
      </dsp:txBody>
      <dsp:txXfrm>
        <a:off x="59713" y="1458310"/>
        <a:ext cx="9938973" cy="1103809"/>
      </dsp:txXfrm>
    </dsp:sp>
    <dsp:sp modelId="{04E704AC-9A97-4A5B-97DD-7332C8994A20}">
      <dsp:nvSpPr>
        <dsp:cNvPr id="0" name=""/>
        <dsp:cNvSpPr/>
      </dsp:nvSpPr>
      <dsp:spPr>
        <a:xfrm>
          <a:off x="0" y="2621832"/>
          <a:ext cx="10058399" cy="137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64770" rIns="362712" bIns="64770" numCol="1" spcCol="1270" anchor="t" anchorCtr="0">
          <a:noAutofit/>
        </a:bodyPr>
        <a:lstStyle/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baseline="0" dirty="0" smtClean="0"/>
            <a:t>Immediate</a:t>
          </a:r>
          <a:endParaRPr lang="en-US" sz="4000" kern="1200" dirty="0"/>
        </a:p>
        <a:p>
          <a:pPr marL="285750" lvl="1" indent="-285750" algn="l" defTabSz="1778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baseline="0" smtClean="0"/>
            <a:t>Long term</a:t>
          </a:r>
          <a:endParaRPr lang="en-US" sz="4000" kern="1200"/>
        </a:p>
      </dsp:txBody>
      <dsp:txXfrm>
        <a:off x="0" y="2621832"/>
        <a:ext cx="10058399" cy="1372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AA06B-5451-464B-B303-B3B22B4C7985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6C76E-9D52-4597-B4ED-D14C332BE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74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6C76E-9D52-4597-B4ED-D14C332BE7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84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6600">
                <a:solidFill>
                  <a:srgbClr val="C00000"/>
                </a:solidFill>
                <a:latin typeface="Maiandra GD" panose="020E0502030308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 cap="none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01F9-A187-4921-9C62-76FBDB46CF32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84A5-380A-4609-9D24-CC11A1DBECFF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F02F-1061-4F4E-BB69-3770783AD8FD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70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EBC3-FC73-4F4E-ABE5-EBB4F7CE5784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981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550-A3E1-49FE-8BCC-C85668CE4E44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6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5BF2-40BB-488B-95B0-188F454D5E5A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44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26545-BCF0-4E29-ABAD-301C800F9ADE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8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9E5-7631-4C2F-BCBB-4693CFC13740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8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8FE7-F991-4AB0-8DD0-50270E7DB773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5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508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955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71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65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971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75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9519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775F55"/>
                </a:solidFill>
              </a:rPr>
              <a:t>Copyright 2016 Java Tucana, Inc.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>
                <a:solidFill>
                  <a:srgbClr val="775F55"/>
                </a:solidFill>
              </a:rPr>
              <a:pPr/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084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1569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964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19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7034-9A6F-4184-AA4A-2ECAEE275FC9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D48E-3519-4995-B890-AA2AE2B35962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6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381-3653-4AB1-8C36-3923B8DF37EE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0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9856-EF76-49D1-8370-58DB62458638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4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AE82-FC7A-4A7F-BE59-B806EA894E2B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7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90E8F-0672-4407-8480-AB58AE5FB1AE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401D-614B-481E-B43E-09B43D07C83F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8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B6CFFA2-6C46-42B2-BD09-984C3B6DEE4D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Copyright 2016 Java Tucana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4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81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Tucana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Only the best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quarter" idx="13"/>
            <p:extLst/>
          </p:nvPr>
        </p:nvGraphicFramePr>
        <p:xfrm>
          <a:off x="3756025" y="3522663"/>
          <a:ext cx="4678363" cy="111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56025" y="3522663"/>
                        <a:ext cx="4678363" cy="1112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8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prospects: Immediate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 rtl="0"/>
            <a:r>
              <a:rPr lang="en-US" smtClean="0"/>
              <a:t>We at Java Tucana are looking to future in a variety of ways:</a:t>
            </a:r>
            <a:endParaRPr lang="en-US"/>
          </a:p>
          <a:p>
            <a:pPr lvl="1" rtl="0"/>
            <a:r>
              <a:rPr lang="en-US" dirty="0" smtClean="0"/>
              <a:t>Within each sales region, we’re making a concerted effort to expand our ever-growing list of customer countries and clients.</a:t>
            </a:r>
            <a:endParaRPr lang="en-US" dirty="0"/>
          </a:p>
          <a:p>
            <a:pPr lvl="1" rtl="0"/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  <a:endParaRPr lang="en-US" dirty="0"/>
          </a:p>
          <a:p>
            <a:pPr lvl="1" rtl="0"/>
            <a:r>
              <a:rPr lang="en-US" smtClean="0"/>
              <a:t>In terms of end users, we are in the process of expanding our café franchise into additional markets in all regions, to increase demand and to maintain brand recognition and presence.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6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prospects: Long term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lvl="0" rtl="0"/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 This project will require ongoing work in the following areas:</a:t>
            </a:r>
            <a:endParaRPr lang="en-US" dirty="0"/>
          </a:p>
          <a:p>
            <a:pPr lvl="1" rtl="0"/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  <a:endParaRPr lang="en-US" dirty="0"/>
          </a:p>
          <a:p>
            <a:pPr lvl="1" rtl="0"/>
            <a:r>
              <a:rPr lang="en-US" b="1" smtClean="0"/>
              <a:t>Infrastructure development and implementation</a:t>
            </a:r>
            <a:r>
              <a:rPr lang="en-US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smtClean="0"/>
            </a:br>
            <a:r>
              <a:rPr lang="en-US" smtClean="0"/>
              <a:t>Java Tucana.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9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About 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Our Team</a:t>
            </a:r>
          </a:p>
          <a:p>
            <a:r>
              <a:rPr lang="en-US" dirty="0" smtClean="0"/>
              <a:t>Our Services</a:t>
            </a:r>
          </a:p>
          <a:p>
            <a:r>
              <a:rPr lang="en-US" dirty="0" smtClean="0"/>
              <a:t>Office coffee</a:t>
            </a:r>
          </a:p>
          <a:p>
            <a:r>
              <a:rPr lang="en-US" dirty="0" smtClean="0"/>
              <a:t>Wholesale</a:t>
            </a:r>
          </a:p>
          <a:p>
            <a:r>
              <a:rPr lang="en-US" dirty="0" smtClean="0"/>
              <a:t>Cafés</a:t>
            </a:r>
          </a:p>
          <a:p>
            <a:r>
              <a:rPr lang="en-US" dirty="0" smtClean="0"/>
              <a:t>Coffee: From Plantation to Table</a:t>
            </a:r>
          </a:p>
          <a:p>
            <a:pPr lvl="1"/>
            <a:r>
              <a:rPr lang="en-US" dirty="0" smtClean="0"/>
              <a:t>Our Coffees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91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3774" y="618518"/>
            <a:ext cx="10363826" cy="5814254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r>
              <a:rPr lang="en-US" baseline="0" smtClean="0"/>
              <a:t>Piya Krishnamurti</a:t>
            </a:r>
            <a:br>
              <a:rPr lang="en-US" baseline="0" smtClean="0"/>
            </a:br>
            <a:r>
              <a:rPr lang="en-US" baseline="0" smtClean="0"/>
              <a:t>President</a:t>
            </a:r>
            <a:endParaRPr lang="en-US"/>
          </a:p>
          <a:p>
            <a:pPr lvl="1" rtl="0">
              <a:buChar char="•"/>
            </a:pPr>
            <a:r>
              <a:rPr lang="en-US" baseline="0" smtClean="0"/>
              <a:t>Ron Patterson</a:t>
            </a:r>
            <a:br>
              <a:rPr lang="en-US" baseline="0" smtClean="0"/>
            </a:br>
            <a:r>
              <a:rPr lang="en-US" baseline="0" smtClean="0"/>
              <a:t>Financial Guru</a:t>
            </a:r>
            <a:endParaRPr lang="en-US"/>
          </a:p>
          <a:p>
            <a:pPr lvl="2" rtl="0">
              <a:buChar char="•"/>
            </a:pPr>
            <a:r>
              <a:rPr lang="en-US" baseline="0" smtClean="0"/>
              <a:t>Pat Aubergine</a:t>
            </a:r>
            <a:br>
              <a:rPr lang="en-US" baseline="0" smtClean="0"/>
            </a:br>
            <a:r>
              <a:rPr lang="en-US" baseline="0" smtClean="0"/>
              <a:t>Operations</a:t>
            </a:r>
            <a:endParaRPr lang="en-US"/>
          </a:p>
          <a:p>
            <a:pPr lvl="3" rtl="0">
              <a:buChar char="•"/>
            </a:pPr>
            <a:r>
              <a:rPr lang="en-US" baseline="0" smtClean="0"/>
              <a:t>Freya Gudmundsdottir</a:t>
            </a:r>
            <a:br>
              <a:rPr lang="en-US" baseline="0" smtClean="0"/>
            </a:br>
            <a:r>
              <a:rPr lang="en-US" baseline="0" smtClean="0"/>
              <a:t>Distribution</a:t>
            </a:r>
            <a:endParaRPr lang="en-US"/>
          </a:p>
          <a:p>
            <a:pPr lvl="4" rtl="0">
              <a:buChar char="•"/>
            </a:pPr>
            <a:r>
              <a:rPr lang="en-US" baseline="0" smtClean="0"/>
              <a:t>Chip Krealm</a:t>
            </a:r>
            <a:br>
              <a:rPr lang="en-US" baseline="0" smtClean="0"/>
            </a:br>
            <a:r>
              <a:rPr lang="en-US" baseline="0" smtClean="0"/>
              <a:t>Warehouse</a:t>
            </a:r>
            <a:endParaRPr lang="en-US"/>
          </a:p>
          <a:p>
            <a:pPr lvl="4" rtl="0">
              <a:buChar char="•"/>
            </a:pPr>
            <a:r>
              <a:rPr lang="en-US" baseline="0" smtClean="0"/>
              <a:t>Karl Maria von Leibniz</a:t>
            </a:r>
            <a:br>
              <a:rPr lang="en-US" baseline="0" smtClean="0"/>
            </a:br>
            <a:r>
              <a:rPr lang="en-US" baseline="0" smtClean="0"/>
              <a:t>Warehouse</a:t>
            </a:r>
            <a:endParaRPr lang="en-US"/>
          </a:p>
          <a:p>
            <a:pPr lvl="3" rtl="0">
              <a:buChar char="•"/>
            </a:pPr>
            <a:r>
              <a:rPr lang="en-US" baseline="0" dirty="0" smtClean="0"/>
              <a:t>Thor </a:t>
            </a:r>
            <a:r>
              <a:rPr lang="en-US" baseline="0" dirty="0" err="1" smtClean="0"/>
              <a:t>Martensson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Facilities &amp; Maintenance</a:t>
            </a:r>
            <a:endParaRPr lang="en-US" dirty="0"/>
          </a:p>
          <a:p>
            <a:pPr lvl="2" rtl="0">
              <a:buChar char="•"/>
            </a:pPr>
            <a:r>
              <a:rPr lang="en-US" baseline="0" smtClean="0"/>
              <a:t>Stephen Westlein</a:t>
            </a:r>
            <a:br>
              <a:rPr lang="en-US" baseline="0" smtClean="0"/>
            </a:br>
            <a:r>
              <a:rPr lang="en-US" baseline="0" smtClean="0"/>
              <a:t>Master Roaster</a:t>
            </a:r>
            <a:endParaRPr lang="en-US"/>
          </a:p>
          <a:p>
            <a:pPr lvl="3" rtl="0">
              <a:buChar char="•"/>
            </a:pPr>
            <a:r>
              <a:rPr lang="en-US" baseline="0" smtClean="0"/>
              <a:t>Bubba Jean Meniscus</a:t>
            </a:r>
            <a:br>
              <a:rPr lang="en-US" baseline="0" smtClean="0"/>
            </a:br>
            <a:r>
              <a:rPr lang="en-US" baseline="0" smtClean="0"/>
              <a:t>Assistant Roaster</a:t>
            </a:r>
            <a:endParaRPr lang="en-US"/>
          </a:p>
          <a:p>
            <a:pPr lvl="2" rtl="0">
              <a:buChar char="•"/>
            </a:pPr>
            <a:r>
              <a:rPr lang="en-US" baseline="0" smtClean="0"/>
              <a:t>Gina Hernandez</a:t>
            </a:r>
            <a:br>
              <a:rPr lang="en-US" baseline="0" smtClean="0"/>
            </a:br>
            <a:r>
              <a:rPr lang="en-US" baseline="0" smtClean="0"/>
              <a:t>PR Director</a:t>
            </a:r>
            <a:endParaRPr lang="en-US"/>
          </a:p>
          <a:p>
            <a:pPr lvl="3" rtl="0">
              <a:buChar char="•"/>
            </a:pPr>
            <a:r>
              <a:rPr lang="en-US" baseline="0" smtClean="0"/>
              <a:t>Louis Quatorzième</a:t>
            </a:r>
            <a:br>
              <a:rPr lang="en-US" baseline="0" smtClean="0"/>
            </a:br>
            <a:r>
              <a:rPr lang="en-US" baseline="0" smtClean="0"/>
              <a:t>Advertising</a:t>
            </a:r>
            <a:endParaRPr lang="en-US"/>
          </a:p>
          <a:p>
            <a:pPr lvl="2" rtl="0">
              <a:buChar char="•"/>
            </a:pPr>
            <a:r>
              <a:rPr lang="en-US" baseline="0" smtClean="0"/>
              <a:t>Kevin McCanney</a:t>
            </a:r>
            <a:br>
              <a:rPr lang="en-US" baseline="0" smtClean="0"/>
            </a:br>
            <a:r>
              <a:rPr lang="en-US" baseline="0" smtClean="0"/>
              <a:t>Head of Sales</a:t>
            </a:r>
            <a:endParaRPr lang="en-US"/>
          </a:p>
          <a:p>
            <a:pPr lvl="3" rtl="0">
              <a:buChar char="•"/>
            </a:pPr>
            <a:r>
              <a:rPr lang="en-US" baseline="0" dirty="0" smtClean="0"/>
              <a:t>Rose Schiller</a:t>
            </a:r>
            <a:br>
              <a:rPr lang="en-US" baseline="0" dirty="0" smtClean="0"/>
            </a:br>
            <a:r>
              <a:rPr lang="en-US" baseline="0" dirty="0" smtClean="0"/>
              <a:t>Eurozone</a:t>
            </a:r>
            <a:endParaRPr lang="en-US" dirty="0"/>
          </a:p>
          <a:p>
            <a:pPr lvl="4" rtl="0">
              <a:buChar char="•"/>
            </a:pPr>
            <a:r>
              <a:rPr lang="en-US" baseline="0" dirty="0" smtClean="0"/>
              <a:t>Kong </a:t>
            </a:r>
            <a:r>
              <a:rPr lang="en-US" baseline="0" dirty="0" err="1" smtClean="0"/>
              <a:t>Rui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Bao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Australasia</a:t>
            </a:r>
            <a:endParaRPr lang="en-US" dirty="0"/>
          </a:p>
          <a:p>
            <a:pPr lvl="4" rtl="0">
              <a:buChar char="•"/>
            </a:pPr>
            <a:r>
              <a:rPr lang="en-US" baseline="0" dirty="0" err="1" smtClean="0"/>
              <a:t>Abena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Woyelowo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Africa</a:t>
            </a:r>
            <a:endParaRPr lang="en-US" dirty="0"/>
          </a:p>
          <a:p>
            <a:pPr lvl="4" rtl="0">
              <a:buChar char="•"/>
            </a:pPr>
            <a:r>
              <a:rPr lang="en-US" baseline="0" dirty="0" smtClean="0"/>
              <a:t>Martine </a:t>
            </a:r>
            <a:r>
              <a:rPr lang="en-US" baseline="0" dirty="0" err="1" smtClean="0"/>
              <a:t>Frobischer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North America</a:t>
            </a:r>
            <a:endParaRPr lang="en-US" dirty="0"/>
          </a:p>
          <a:p>
            <a:pPr lvl="4" rtl="0">
              <a:buChar char="•"/>
            </a:pPr>
            <a:r>
              <a:rPr lang="en-US" baseline="0" dirty="0" smtClean="0"/>
              <a:t>Eduardo da Silva</a:t>
            </a:r>
            <a:br>
              <a:rPr lang="en-US" baseline="0" dirty="0" smtClean="0"/>
            </a:br>
            <a:r>
              <a:rPr lang="en-US" baseline="0" dirty="0" smtClean="0"/>
              <a:t>South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2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Our Services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coffee</a:t>
            </a:r>
          </a:p>
          <a:p>
            <a:pPr lvl="1"/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also offer rental and maintenance of coffee brewing </a:t>
            </a:r>
            <a:r>
              <a:rPr lang="en-US" dirty="0" smtClean="0"/>
              <a:t>systems.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</a:t>
            </a:r>
            <a:r>
              <a:rPr lang="en-US" dirty="0" smtClean="0"/>
              <a:t>day.</a:t>
            </a:r>
          </a:p>
          <a:p>
            <a:pPr lvl="1"/>
            <a:r>
              <a:rPr lang="en-US" dirty="0" smtClean="0"/>
              <a:t>Call </a:t>
            </a:r>
            <a:r>
              <a:rPr lang="en-US" dirty="0"/>
              <a:t>or email for details and a cost estimate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921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Our Services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Wholesale</a:t>
            </a:r>
          </a:p>
          <a:p>
            <a:pPr lvl="1"/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sell whole bean, ground, or single </a:t>
            </a:r>
            <a:r>
              <a:rPr lang="en-US" dirty="0" smtClean="0"/>
              <a:t>servings.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varieties are available in decaf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099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Our Services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Cafés</a:t>
            </a:r>
          </a:p>
          <a:p>
            <a:pPr lvl="1"/>
            <a:r>
              <a:rPr lang="en-US" dirty="0"/>
              <a:t>Java Tucana has cafés in many major </a:t>
            </a:r>
            <a:r>
              <a:rPr lang="en-US" dirty="0" smtClean="0"/>
              <a:t>cities.</a:t>
            </a:r>
          </a:p>
          <a:p>
            <a:pPr lvl="1"/>
            <a:r>
              <a:rPr lang="en-US" dirty="0" smtClean="0"/>
              <a:t>See </a:t>
            </a:r>
            <a:r>
              <a:rPr lang="en-US" dirty="0"/>
              <a:t>our website for locations, hours, and menus, and </a:t>
            </a:r>
            <a:r>
              <a:rPr lang="en-US" dirty="0" smtClean="0"/>
              <a:t>more.</a:t>
            </a:r>
          </a:p>
          <a:p>
            <a:pPr lvl="1"/>
            <a:r>
              <a:rPr lang="en-US" dirty="0" smtClean="0"/>
              <a:t>While </a:t>
            </a:r>
            <a:r>
              <a:rPr lang="en-US" dirty="0"/>
              <a:t>we 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lvl="1"/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</a:t>
            </a:r>
            <a:r>
              <a:rPr lang="en-US" dirty="0" smtClean="0"/>
              <a:t>food</a:t>
            </a:r>
            <a:r>
              <a:rPr lang="en-US" dirty="0"/>
              <a:t>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28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Coffee: </a:t>
            </a: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rom plantation to table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lvl="0" rtl="0"/>
            <a:r>
              <a:rPr lang="en-US" baseline="0" smtClean="0"/>
              <a:t>Cultivation</a:t>
            </a:r>
            <a:endParaRPr lang="en-US"/>
          </a:p>
          <a:p>
            <a:pPr lvl="0" rtl="0"/>
            <a:r>
              <a:rPr lang="en-US" baseline="0" smtClean="0"/>
              <a:t>Production</a:t>
            </a:r>
            <a:endParaRPr lang="en-US"/>
          </a:p>
          <a:p>
            <a:pPr lvl="0" rtl="0"/>
            <a:r>
              <a:rPr lang="en-US" baseline="0" smtClean="0"/>
              <a:t>Processing</a:t>
            </a:r>
            <a:endParaRPr lang="en-US"/>
          </a:p>
          <a:p>
            <a:pPr lvl="1" rtl="0"/>
            <a:r>
              <a:rPr lang="en-US" baseline="0" smtClean="0"/>
              <a:t>Wet process</a:t>
            </a:r>
            <a:endParaRPr lang="en-US"/>
          </a:p>
          <a:p>
            <a:pPr lvl="1" rtl="0"/>
            <a:r>
              <a:rPr lang="en-US" baseline="0" smtClean="0"/>
              <a:t>Dry process</a:t>
            </a:r>
            <a:endParaRPr lang="en-US"/>
          </a:p>
          <a:p>
            <a:pPr lvl="1" rtl="0"/>
            <a:r>
              <a:rPr lang="en-US" baseline="0" smtClean="0"/>
              <a:t>Semi-dry process</a:t>
            </a:r>
            <a:endParaRPr lang="en-US"/>
          </a:p>
          <a:p>
            <a:pPr lvl="0" rtl="0"/>
            <a:r>
              <a:rPr lang="en-US" baseline="0" smtClean="0"/>
              <a:t>Milling</a:t>
            </a:r>
            <a:endParaRPr lang="en-US"/>
          </a:p>
          <a:p>
            <a:pPr lvl="1" rtl="0"/>
            <a:r>
              <a:rPr lang="en-US" baseline="0" dirty="0" smtClean="0"/>
              <a:t>Hulling</a:t>
            </a:r>
            <a:endParaRPr lang="en-US" dirty="0"/>
          </a:p>
          <a:p>
            <a:pPr lvl="1" rtl="0"/>
            <a:r>
              <a:rPr lang="en-US" baseline="0" smtClean="0"/>
              <a:t>Polishing</a:t>
            </a:r>
            <a:endParaRPr lang="en-US"/>
          </a:p>
          <a:p>
            <a:pPr lvl="1" rtl="0"/>
            <a:r>
              <a:rPr lang="en-US" baseline="0" dirty="0" smtClean="0"/>
              <a:t>Cleaning and sorting</a:t>
            </a:r>
            <a:endParaRPr lang="en-US" dirty="0"/>
          </a:p>
          <a:p>
            <a:pPr lvl="1" rtl="0"/>
            <a:r>
              <a:rPr lang="en-US" baseline="0" smtClean="0"/>
              <a:t>Grading</a:t>
            </a:r>
            <a:endParaRPr lang="en-US"/>
          </a:p>
          <a:p>
            <a:pPr lvl="0" rtl="0"/>
            <a:r>
              <a:rPr lang="en-US" baseline="0" smtClean="0"/>
              <a:t>Aging and storage</a:t>
            </a:r>
            <a:endParaRPr lang="en-US"/>
          </a:p>
          <a:p>
            <a:pPr lvl="0" rtl="0"/>
            <a:r>
              <a:rPr lang="en-US" baseline="0" smtClean="0"/>
              <a:t>Roasting</a:t>
            </a:r>
            <a:endParaRPr lang="en-US"/>
          </a:p>
          <a:p>
            <a:pPr lvl="1" rtl="0"/>
            <a:r>
              <a:rPr lang="en-US" baseline="0" smtClean="0"/>
              <a:t>Industrial roasting</a:t>
            </a:r>
            <a:endParaRPr lang="en-US"/>
          </a:p>
          <a:p>
            <a:pPr lvl="1" rtl="0"/>
            <a:r>
              <a:rPr lang="en-US" baseline="0" smtClean="0"/>
              <a:t>Home roasting</a:t>
            </a:r>
            <a:endParaRPr lang="en-US"/>
          </a:p>
          <a:p>
            <a:pPr lvl="0" rtl="0"/>
            <a:r>
              <a:rPr lang="en-US" baseline="0" smtClean="0"/>
              <a:t>Grinding</a:t>
            </a:r>
            <a:endParaRPr lang="en-US"/>
          </a:p>
          <a:p>
            <a:pPr lvl="1" rtl="0"/>
            <a:r>
              <a:rPr lang="en-US" baseline="0" smtClean="0"/>
              <a:t>Grind type</a:t>
            </a:r>
            <a:endParaRPr lang="en-US"/>
          </a:p>
          <a:p>
            <a:pPr lvl="1" rtl="0"/>
            <a:r>
              <a:rPr lang="en-US" baseline="0" smtClean="0"/>
              <a:t>Burr grinder</a:t>
            </a:r>
            <a:endParaRPr lang="en-US"/>
          </a:p>
          <a:p>
            <a:pPr lvl="1" rtl="0"/>
            <a:r>
              <a:rPr lang="en-US" baseline="0" smtClean="0"/>
              <a:t>Blade grinder</a:t>
            </a:r>
            <a:endParaRPr lang="en-US"/>
          </a:p>
          <a:p>
            <a:pPr lvl="0" rtl="0"/>
            <a:r>
              <a:rPr lang="en-US" baseline="0" smtClean="0"/>
              <a:t>Brewing</a:t>
            </a:r>
            <a:endParaRPr lang="en-US"/>
          </a:p>
          <a:p>
            <a:pPr lvl="1" rtl="0"/>
            <a:r>
              <a:rPr lang="en-US" baseline="0" smtClean="0"/>
              <a:t>Boiling</a:t>
            </a:r>
            <a:endParaRPr lang="en-US"/>
          </a:p>
          <a:p>
            <a:pPr lvl="1" rtl="0"/>
            <a:r>
              <a:rPr lang="en-US" baseline="0" smtClean="0"/>
              <a:t>Steeping</a:t>
            </a:r>
            <a:endParaRPr lang="en-US"/>
          </a:p>
          <a:p>
            <a:pPr lvl="1" rtl="0"/>
            <a:r>
              <a:rPr lang="en-US" baseline="0" smtClean="0"/>
              <a:t>Pressurizing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4002-EA76-4709-AF57-C9E38ADBBDA1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188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37164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Our Coffees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56927096"/>
              </p:ext>
            </p:extLst>
          </p:nvPr>
        </p:nvGraphicFramePr>
        <p:xfrm>
          <a:off x="913774" y="1990166"/>
          <a:ext cx="10363826" cy="380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F770-7C8B-45AC-96B1-88B27ECBC2C9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8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Sales Report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342499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9011-8097-49E5-A72C-E30239BD8205}" type="datetime5">
              <a:rPr lang="en-US" smtClean="0">
                <a:solidFill>
                  <a:prstClr val="black"/>
                </a:solidFill>
              </a:rPr>
              <a:t>23-Mar-16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2016 Java Tucana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15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5394</TotalTime>
  <Words>668</Words>
  <Application>Microsoft Office PowerPoint</Application>
  <PresentationFormat>Widescreen</PresentationFormat>
  <Paragraphs>124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Cambria</vt:lpstr>
      <vt:lpstr>Maiandra GD</vt:lpstr>
      <vt:lpstr>Tw Cen MT</vt:lpstr>
      <vt:lpstr>Droplet</vt:lpstr>
      <vt:lpstr>Retrospect</vt:lpstr>
      <vt:lpstr>Worksheet</vt:lpstr>
      <vt:lpstr>Java Tucana</vt:lpstr>
      <vt:lpstr>About Us</vt:lpstr>
      <vt:lpstr>PowerPoint Presentation</vt:lpstr>
      <vt:lpstr>Our Services</vt:lpstr>
      <vt:lpstr>Our Services</vt:lpstr>
      <vt:lpstr>Our Services</vt:lpstr>
      <vt:lpstr>Coffee: From plantation to table</vt:lpstr>
      <vt:lpstr>Our Coffees</vt:lpstr>
      <vt:lpstr>Sales Report</vt:lpstr>
      <vt:lpstr>2015 sales by region and product</vt:lpstr>
      <vt:lpstr>Future prospects: Immediate</vt:lpstr>
      <vt:lpstr>Future prospects: Long term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60</cp:revision>
  <dcterms:created xsi:type="dcterms:W3CDTF">2016-03-14T18:11:10Z</dcterms:created>
  <dcterms:modified xsi:type="dcterms:W3CDTF">2016-03-23T18:50:49Z</dcterms:modified>
</cp:coreProperties>
</file>